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45"/>
  </p:notesMasterIdLst>
  <p:sldIdLst>
    <p:sldId id="355" r:id="rId2"/>
    <p:sldId id="356" r:id="rId3"/>
    <p:sldId id="365" r:id="rId4"/>
    <p:sldId id="357" r:id="rId5"/>
    <p:sldId id="358" r:id="rId6"/>
    <p:sldId id="360" r:id="rId7"/>
    <p:sldId id="361" r:id="rId8"/>
    <p:sldId id="374" r:id="rId9"/>
    <p:sldId id="362" r:id="rId10"/>
    <p:sldId id="258" r:id="rId11"/>
    <p:sldId id="349" r:id="rId12"/>
    <p:sldId id="366" r:id="rId13"/>
    <p:sldId id="259" r:id="rId14"/>
    <p:sldId id="330" r:id="rId15"/>
    <p:sldId id="375" r:id="rId16"/>
    <p:sldId id="331" r:id="rId17"/>
    <p:sldId id="417" r:id="rId18"/>
    <p:sldId id="416" r:id="rId19"/>
    <p:sldId id="384" r:id="rId20"/>
    <p:sldId id="413" r:id="rId21"/>
    <p:sldId id="414" r:id="rId22"/>
    <p:sldId id="415" r:id="rId23"/>
    <p:sldId id="390" r:id="rId24"/>
    <p:sldId id="397" r:id="rId25"/>
    <p:sldId id="398" r:id="rId26"/>
    <p:sldId id="399" r:id="rId27"/>
    <p:sldId id="400" r:id="rId28"/>
    <p:sldId id="401" r:id="rId29"/>
    <p:sldId id="402" r:id="rId30"/>
    <p:sldId id="294" r:id="rId31"/>
    <p:sldId id="346" r:id="rId32"/>
    <p:sldId id="347" r:id="rId33"/>
    <p:sldId id="406" r:id="rId34"/>
    <p:sldId id="377" r:id="rId35"/>
    <p:sldId id="410" r:id="rId36"/>
    <p:sldId id="411" r:id="rId37"/>
    <p:sldId id="328" r:id="rId38"/>
    <p:sldId id="407" r:id="rId39"/>
    <p:sldId id="408" r:id="rId40"/>
    <p:sldId id="409" r:id="rId41"/>
    <p:sldId id="382" r:id="rId42"/>
    <p:sldId id="383" r:id="rId43"/>
    <p:sldId id="36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6F4FE"/>
    <a:srgbClr val="F0F8FE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abcad14.pdf" TargetMode="External"/><Relationship Id="rId2" Type="http://schemas.openxmlformats.org/officeDocument/2006/relationships/hyperlink" Target="http://bvsms.saude.gov.br/bvs/publicacoes/estrategias_cuidado_pessoa_diabetes_mellitus_cab36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Redentora" TargetMode="External"/><Relationship Id="rId3" Type="http://schemas.openxmlformats.org/officeDocument/2006/relationships/hyperlink" Target="https://pt.wikipedia.org/wiki/Economia" TargetMode="External"/><Relationship Id="rId7" Type="http://schemas.openxmlformats.org/officeDocument/2006/relationships/hyperlink" Target="https://pt.wikipedia.org/wiki/Braga_(Rio_Grande_do_Sul)" TargetMode="External"/><Relationship Id="rId12" Type="http://schemas.openxmlformats.org/officeDocument/2006/relationships/hyperlink" Target="https://pt.wikipedia.org/wiki/Campo_Nov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Erva-mate" TargetMode="External"/><Relationship Id="rId11" Type="http://schemas.openxmlformats.org/officeDocument/2006/relationships/hyperlink" Target="https://pt.wikipedia.org/wiki/Santo_Augusto" TargetMode="External"/><Relationship Id="rId5" Type="http://schemas.openxmlformats.org/officeDocument/2006/relationships/hyperlink" Target="https://pt.wikipedia.org/wiki/Pecu%C3%A1ria" TargetMode="External"/><Relationship Id="rId10" Type="http://schemas.openxmlformats.org/officeDocument/2006/relationships/hyperlink" Target="https://pt.wikipedia.org/wiki/Palmeira_das_Miss%C3%B5es" TargetMode="External"/><Relationship Id="rId4" Type="http://schemas.openxmlformats.org/officeDocument/2006/relationships/hyperlink" Target="https://pt.wikipedia.org/wiki/Agricultura" TargetMode="External"/><Relationship Id="rId9" Type="http://schemas.openxmlformats.org/officeDocument/2006/relationships/hyperlink" Target="https://pt.wikipedia.org/wiki/Dois_Irm%C3%A3os_das_Miss%C3%B5es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Densidade_populacional" TargetMode="External"/><Relationship Id="rId3" Type="http://schemas.openxmlformats.org/officeDocument/2006/relationships/hyperlink" Target="https://pt.wikipedia.org/wiki/Clima_do_Brasil" TargetMode="External"/><Relationship Id="rId7" Type="http://schemas.openxmlformats.org/officeDocument/2006/relationships/hyperlink" Target="https://pt.wikipedia.org/wiki/20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Popula%C3%A7%C3%A3o" TargetMode="External"/><Relationship Id="rId11" Type="http://schemas.openxmlformats.org/officeDocument/2006/relationships/hyperlink" Target="https://pt.wikipedia.org/wiki/Futebol_de_campo" TargetMode="External"/><Relationship Id="rId5" Type="http://schemas.openxmlformats.org/officeDocument/2006/relationships/hyperlink" Target="https://pt.wikipedia.org/wiki/Territ%C3%B3rio" TargetMode="External"/><Relationship Id="rId10" Type="http://schemas.openxmlformats.org/officeDocument/2006/relationships/hyperlink" Target="https://pt.wikipedia.org/w/index.php?title=Esporte_Clube_Ouro_Verde&amp;action=edit&amp;redlink=1" TargetMode="External"/><Relationship Id="rId4" Type="http://schemas.openxmlformats.org/officeDocument/2006/relationships/hyperlink" Target="https://pt.wikipedia.org/wiki/Subtropical_%C3%BAmido" TargetMode="External"/><Relationship Id="rId9" Type="http://schemas.openxmlformats.org/officeDocument/2006/relationships/hyperlink" Target="https://pt.wikipedia.org/wiki/Clube_de_futebo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itchFamily="34" charset="0"/>
              </a:rPr>
              <a:t>Aluno: GERARDO BARCELO ARNEDO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itchFamily="34" charset="0"/>
              </a:rPr>
              <a:t>Orientadora: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Naércia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Ranúzia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 Nascimento Torres Vitorino dos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Santos.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Co-orientadora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Vera Lúcia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Quinhones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Guidolin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2016.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29249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/>
              <a:t>Melhoria da atenção à saúde dos usuários com Hipertensão Arterial e/ou Diabetes Mellitus na ESF II São Pedro, Coronel </a:t>
            </a:r>
            <a:r>
              <a:rPr lang="pt-BR" sz="2400" b="1" dirty="0" smtClean="0"/>
              <a:t>Bicaco/RS.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350813"/>
            <a:ext cx="8352928" cy="6299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Ação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Programática e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267562" y="1259799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270069" y="1891781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71618" y="1196752"/>
            <a:ext cx="784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Hipertensão Arterial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Sistêmica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1618" y="1844824"/>
            <a:ext cx="795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Diabetes Mellitus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2588" y="292494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qualidade de vida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nossa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 (expetativa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vida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longa, mas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menor devido às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complicações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sequelas).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3619" y="1096274"/>
            <a:ext cx="8396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Realização </a:t>
            </a:r>
            <a:r>
              <a:rPr lang="pt-BR" sz="2400" dirty="0"/>
              <a:t>de estratificação de risco cardiovascular por critério </a:t>
            </a:r>
            <a:r>
              <a:rPr lang="pt-BR" sz="2400" dirty="0" smtClean="0"/>
              <a:t>clínico: em 5% dos hipertensos e em  7% dos diabéticos.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Atraso da consulta agendada em mais de 7 </a:t>
            </a:r>
            <a:r>
              <a:rPr lang="pt-BR" sz="2400" dirty="0" smtClean="0"/>
              <a:t>dias: em 36% dos  hipertensos e em 63% dos diabéticos.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Exames complementares periódicos em </a:t>
            </a:r>
            <a:r>
              <a:rPr lang="pt-BR" sz="2400" dirty="0" smtClean="0"/>
              <a:t>dia: em 5% dos hipertensos e em 10% dos diabéticos.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Orientação sobre prática de atividade física </a:t>
            </a:r>
            <a:r>
              <a:rPr lang="pt-BR" sz="2400" dirty="0" smtClean="0"/>
              <a:t>regular: em 8% dos hipertensos e em 7% dos pacientes diabéticos.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Orientação nutricional para alimentação </a:t>
            </a:r>
            <a:r>
              <a:rPr lang="pt-BR" sz="2400" dirty="0" smtClean="0"/>
              <a:t>saudável: em 7% dos hipertensos e em 7% dos pacientes diabéticos.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Avaliação de saúde bucal em </a:t>
            </a:r>
            <a:r>
              <a:rPr lang="pt-BR" sz="2400" dirty="0" smtClean="0"/>
              <a:t>dia: em 3% dos pacientes hipertensos e em 7% de nossos pacientes 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Situação em cada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ação programática na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UBS antes</a:t>
            </a:r>
          </a:p>
          <a:p>
            <a:pPr marL="118872">
              <a:buClr>
                <a:srgbClr val="000099"/>
              </a:buClr>
            </a:pP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da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ntervenção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328342" y="224086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43608" y="172839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Melhorar a atenção à saúde  dos usuários com  Hipertensão Arterial e ou Diabetes Mellitus na ESF II São </a:t>
            </a:r>
            <a:r>
              <a:rPr lang="pt-BR" sz="2800" b="1" dirty="0" smtClean="0"/>
              <a:t>Pedro, Coronel </a:t>
            </a:r>
            <a:r>
              <a:rPr lang="pt-BR" sz="2800" b="1" dirty="0" err="1" smtClean="0"/>
              <a:t>Bicaco</a:t>
            </a:r>
            <a:r>
              <a:rPr lang="pt-BR" sz="2800" b="1" dirty="0" smtClean="0"/>
              <a:t>/RS.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400" dirty="0" smtClean="0"/>
              <a:t>Trata-se </a:t>
            </a:r>
            <a:r>
              <a:rPr lang="pt-BR" sz="4400" dirty="0"/>
              <a:t>de uma </a:t>
            </a:r>
            <a:r>
              <a:rPr lang="pt-BR" sz="4400" dirty="0" smtClean="0"/>
              <a:t>Intervenção </a:t>
            </a:r>
            <a:r>
              <a:rPr lang="pt-BR" sz="4400" dirty="0"/>
              <a:t>com duração de 12 semanas, entre os meses de Agosto e Outubro de 2015, realizada na UBS II Coronel Bicaco, no Município de Coronel Bicaco/ RS, voltado para as pessoas de 20 anos ou mais portadoras de </a:t>
            </a:r>
            <a:r>
              <a:rPr lang="pt-BR" sz="4400" dirty="0" smtClean="0"/>
              <a:t>Hipertensão </a:t>
            </a:r>
            <a:r>
              <a:rPr lang="pt-BR" sz="4400" dirty="0"/>
              <a:t>A</a:t>
            </a:r>
            <a:r>
              <a:rPr lang="pt-BR" sz="4400" dirty="0" smtClean="0"/>
              <a:t>rterial Sistémica e  </a:t>
            </a:r>
            <a:r>
              <a:rPr lang="pt-BR" sz="4400" dirty="0"/>
              <a:t>D</a:t>
            </a:r>
            <a:r>
              <a:rPr lang="pt-BR" sz="4400" dirty="0" smtClean="0"/>
              <a:t>iabetes Mellitus, moradores </a:t>
            </a:r>
            <a:r>
              <a:rPr lang="pt-BR" sz="4400" dirty="0"/>
              <a:t>da área de abrangência da </a:t>
            </a:r>
            <a:r>
              <a:rPr lang="pt-BR" sz="4400" dirty="0" smtClean="0"/>
              <a:t>ESF II São Pedro, </a:t>
            </a:r>
            <a:r>
              <a:rPr lang="pt-BR" sz="4400" dirty="0"/>
              <a:t>que serão cadastrados no programa de controle da HAS e DM. </a:t>
            </a:r>
          </a:p>
          <a:p>
            <a:pPr marL="0" indent="0">
              <a:buNone/>
            </a:pPr>
            <a:r>
              <a:rPr lang="pt-BR" sz="4400" dirty="0"/>
              <a:t>A</a:t>
            </a:r>
            <a:r>
              <a:rPr lang="pt-BR" sz="4400" dirty="0" smtClean="0"/>
              <a:t>s </a:t>
            </a:r>
            <a:r>
              <a:rPr lang="pt-BR" sz="4400" dirty="0"/>
              <a:t>ações </a:t>
            </a:r>
            <a:r>
              <a:rPr lang="pt-BR" sz="4400" dirty="0" smtClean="0"/>
              <a:t>a realizar estão previstas </a:t>
            </a:r>
            <a:r>
              <a:rPr lang="pt-BR" sz="4400" dirty="0"/>
              <a:t>nos protocolos do Ministério da Saúde de 2013 – Cadernos de Atenção Básica nº 36 e 37 – Estratégias para o cuidado da pessoa com doença crônica – Hipertensão arterial sistêmica e Diabetes Mellitus, e adequadas à realidade da UBS conforme descritas </a:t>
            </a:r>
            <a:r>
              <a:rPr lang="pt-BR" sz="4400" dirty="0" smtClean="0"/>
              <a:t>abaixo segundo os eixos de Monitoramento e Avaliação, Organização e Gestão dos Serviços, qualificação da prática Clínica e Engajamento Público.</a:t>
            </a:r>
            <a:endParaRPr lang="pt-BR" sz="4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81856"/>
            <a:ext cx="7427168" cy="2135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Amostra da intervenção: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Pacientes com 20 anos ou mais que sofrem de Hipertensão Arterial Sistémica </a:t>
            </a:r>
            <a:r>
              <a:rPr lang="pt-BR" dirty="0" smtClean="0"/>
              <a:t>e ou </a:t>
            </a:r>
            <a:r>
              <a:rPr lang="pt-BR" dirty="0" smtClean="0"/>
              <a:t>Diabetes </a:t>
            </a:r>
            <a:r>
              <a:rPr lang="pt-BR" dirty="0" smtClean="0"/>
              <a:t>Mellitus.</a:t>
            </a:r>
            <a:endParaRPr lang="pt-BR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255623" y="242088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Instrumentos utilizados: </a:t>
            </a:r>
            <a:endParaRPr lang="pt-BR" sz="32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3200" dirty="0" smtClean="0"/>
              <a:t>Cadernos de Ações Programáticas No. 36 e 37 de 2013.</a:t>
            </a:r>
            <a:endParaRPr lang="pt-BR" dirty="0"/>
          </a:p>
          <a:p>
            <a:pPr algn="just"/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 para Hipertensão Arterial e Diabetes Mellitus fornecidas pelo curso.</a:t>
            </a:r>
            <a:endParaRPr lang="pt-BR" dirty="0"/>
          </a:p>
          <a:p>
            <a:pPr algn="just"/>
            <a:r>
              <a:rPr lang="pt-BR" sz="3200" dirty="0" smtClean="0"/>
              <a:t>Ficha-espelho para Hipertensão Arterial e Diabetes Mellitus fornecidas pelo curso.</a:t>
            </a:r>
            <a:endParaRPr lang="pt-BR" dirty="0"/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Metas </a:t>
            </a:r>
            <a:r>
              <a:rPr lang="pt-BR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 Resultados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85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Específicos, Metas e Resultados.</a:t>
            </a:r>
            <a:r>
              <a:rPr lang="pt-B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Ampliar a cobertura do Programa de Atenção à Hipertensão Arterial e o Programa de Atenção à Diabetes Mellitus na área de abrangência da ESF II São Pedro da UBS Coronel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Bicaco,do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município Coronel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Bicaco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/RS.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marL="457200" lvl="1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50 % dos hipertensos da área de </a:t>
            </a:r>
          </a:p>
          <a:p>
            <a:pPr marL="457200" lvl="1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abrangência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ESF II São Pedro no Programa de</a:t>
            </a:r>
          </a:p>
          <a:p>
            <a:pPr marL="457200" lvl="1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atenção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Hipertensão Arterial.</a:t>
            </a: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50 % dos diabéticos da área de </a:t>
            </a:r>
          </a:p>
          <a:p>
            <a:pPr marL="457200" lvl="1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abrangência da ESF II São Pedro no Programa de </a:t>
            </a:r>
          </a:p>
          <a:p>
            <a:pPr marL="457200" lvl="1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Programa de Atenção à Diabetes Mellitus.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80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1, Meta 1.1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1.2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6653" y="744658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Gráfico 1: 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obertura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atenção à HAS na ESF II São Pedro, Coronel Bicaco/Rs. 2016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61 (27%)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169 (74,8%)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226 (100 %)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44008" y="7606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do programa de atenção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DM na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ESF II São Pedro, Coronel Bicaco/Rs. 2016.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11 (26,8%)</a:t>
            </a:r>
            <a:endParaRPr lang="pt-BR" dirty="0"/>
          </a:p>
          <a:p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35 (85,4%)</a:t>
            </a:r>
            <a:endParaRPr lang="pt-BR" dirty="0">
              <a:sym typeface="Wingdings" pitchFamily="2" charset="2"/>
            </a:endParaRPr>
          </a:p>
          <a:p>
            <a:r>
              <a:rPr lang="pt-BR" b="1" dirty="0">
                <a:solidFill>
                  <a:srgbClr val="0000CC"/>
                </a:solidFill>
                <a:sym typeface="Wingdings" pitchFamily="2" charset="2"/>
              </a:rPr>
              <a:t>Mês 3</a:t>
            </a:r>
            <a:r>
              <a:rPr lang="pt-BR" b="1" dirty="0" smtClean="0">
                <a:solidFill>
                  <a:srgbClr val="0000CC"/>
                </a:solidFill>
                <a:sym typeface="Wingdings" pitchFamily="2" charset="2"/>
              </a:rPr>
              <a:t>: </a:t>
            </a:r>
            <a:r>
              <a:rPr lang="pt-BR" dirty="0" smtClean="0">
                <a:sym typeface="Wingdings" pitchFamily="2" charset="2"/>
              </a:rPr>
              <a:t>41 (100%)</a:t>
            </a:r>
            <a:endParaRPr lang="pt-BR" dirty="0">
              <a:sym typeface="Wingdings" pitchFamily="2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9" y="2708920"/>
            <a:ext cx="412604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16" y="2708920"/>
            <a:ext cx="41764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400" dirty="0" smtClean="0"/>
              <a:t>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638" y="923230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 diabéticos na área de abrangência 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2.1 Realizar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exame clínico apropriado em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lvl="1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Foi realizado o exame clínico apropriado em 100 %. Sendo</a:t>
            </a: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69 no Mês 1; 169 no Mês 2 e 226 no Mês 3.</a:t>
            </a:r>
          </a:p>
          <a:p>
            <a:pPr lvl="1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2.2 Realizar exame clínico apropriado em 100% dos 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lvl="1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Foi realizado o exame clínico apropriado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diabéticos, sendo 11 no Mês 1; 35 no Mês 2 e 41 no Mês 3</a:t>
            </a:r>
          </a:p>
          <a:p>
            <a:pPr lvl="1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exame dos pés em dia em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Foi realizado o exame dos pés em 100% dos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diabéticos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Sendo 11 no Mês 1; 35 no Mês 2 e 41 no Mês 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5350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2: Metas </a:t>
            </a:r>
            <a:r>
              <a:rPr lang="pt-BR" sz="3200" b="1" dirty="0" smtClean="0">
                <a:solidFill>
                  <a:srgbClr val="000099"/>
                </a:solidFill>
              </a:rPr>
              <a:t>2.1, 2.2 e 2.3 </a:t>
            </a:r>
            <a:endParaRPr lang="pt-BR" sz="3200" b="1" dirty="0">
              <a:solidFill>
                <a:srgbClr val="00009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68043" y="6309320"/>
            <a:ext cx="406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</p:spTree>
    <p:extLst>
      <p:ext uri="{BB962C8B-B14F-4D97-AF65-F5344CB8AC3E}">
        <p14:creationId xmlns:p14="http://schemas.microsoft.com/office/powerpoint/2010/main" val="273681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88690" y="1196752"/>
            <a:ext cx="8863679" cy="496855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2.4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100% dos hipertensos a realização de exames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complementares em dia de acordo com o protocolo.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100% atingida. Sendo 69 no Mês 1; 169 no Mês 2 e 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226 no Mês 3.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2.5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100% dos diabéticos a realização  de exames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complementares em dia de acordo com o protocolo</a:t>
            </a:r>
          </a:p>
          <a:p>
            <a:pPr marL="0" lvl="1" indent="0">
              <a:buFont typeface="Arial" pitchFamily="34" charset="0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100% atingida. Sendo 11 no Mês 1; 35 no Mês 2 e 41 no</a:t>
            </a:r>
          </a:p>
          <a:p>
            <a:pPr marL="0" lvl="1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Mês 3.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2.6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para 100% de nossos hipertensos cadastrados na unidade 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de saúde.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100 % atingida. Sendo 69 no Mês 1; 169 no Mês 2 e 226 </a:t>
            </a:r>
          </a:p>
          <a:p>
            <a:pPr marL="457200" lvl="1" indent="0">
              <a:buFont typeface="Arial" pitchFamily="34" charset="0"/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no Mês 3. </a:t>
            </a:r>
          </a:p>
          <a:p>
            <a:pPr marL="457200" lvl="1" indent="0">
              <a:buFont typeface="Arial" pitchFamily="34" charset="0"/>
              <a:buNone/>
            </a:pPr>
            <a:endParaRPr lang="pt-B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35256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2: Metas </a:t>
            </a:r>
            <a:r>
              <a:rPr lang="pt-BR" sz="3200" b="1" dirty="0" smtClean="0">
                <a:solidFill>
                  <a:srgbClr val="000099"/>
                </a:solidFill>
              </a:rPr>
              <a:t>2.4, 2.5 e 2.6 </a:t>
            </a:r>
            <a:endParaRPr lang="pt-BR" sz="3200" b="1" dirty="0">
              <a:solidFill>
                <a:srgbClr val="00009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68043" y="6309320"/>
            <a:ext cx="406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</p:spTree>
    <p:extLst>
      <p:ext uri="{BB962C8B-B14F-4D97-AF65-F5344CB8AC3E}">
        <p14:creationId xmlns:p14="http://schemas.microsoft.com/office/powerpoint/2010/main" val="291144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1" y="1268760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2.7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 para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de nossos diabéticos cadastrados na unidade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lvl="1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100 % Atingida. Sendo 11 no Mês 1; 35 no Mês 2 e 41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no Mês 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2.8 Realizar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odontológico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100 %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da ESF.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69 no Mês 1; 169 no Mês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2 e 226 no Mês 3. </a:t>
            </a:r>
          </a:p>
          <a:p>
            <a:pPr lvl="1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2.9 Realizar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odontológico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Atingida.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Sendo 11 no Mês 1; 35 no Mês 2 e 41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no Mês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4766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2: Metas </a:t>
            </a:r>
            <a:r>
              <a:rPr lang="pt-BR" sz="3200" b="1" dirty="0" smtClean="0">
                <a:solidFill>
                  <a:srgbClr val="000099"/>
                </a:solidFill>
              </a:rPr>
              <a:t>2.7,  2.8 </a:t>
            </a:r>
            <a:r>
              <a:rPr lang="pt-BR" sz="3200" b="1" dirty="0">
                <a:solidFill>
                  <a:srgbClr val="000099"/>
                </a:solidFill>
              </a:rPr>
              <a:t>e </a:t>
            </a:r>
            <a:r>
              <a:rPr lang="pt-BR" sz="3200" b="1" dirty="0" smtClean="0">
                <a:solidFill>
                  <a:srgbClr val="000099"/>
                </a:solidFill>
              </a:rPr>
              <a:t>2.9. 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4608003" y="6218335"/>
            <a:ext cx="442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</p:spTree>
    <p:extLst>
      <p:ext uri="{BB962C8B-B14F-4D97-AF65-F5344CB8AC3E}">
        <p14:creationId xmlns:p14="http://schemas.microsoft.com/office/powerpoint/2010/main" val="247890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917431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 diabéticos ao Programa de Atenção à Hipertensão Arterial e ao Programa de Atenção à Diabetes Mellitus na área de abrangência da ESF.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endParaRPr lang="pt-B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3.1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 faltosos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às consultas na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unidade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saúde conforme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periodicidade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recomendada.</a:t>
            </a:r>
          </a:p>
          <a:p>
            <a:pPr lvl="1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100 % Atingida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3.2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 faltosos às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saúde conforme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periodicidade recomendada.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Atingida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</a:rPr>
              <a:t>3: Metas </a:t>
            </a:r>
            <a:r>
              <a:rPr lang="pt-BR" sz="3200" b="1" dirty="0" smtClean="0">
                <a:solidFill>
                  <a:srgbClr val="000099"/>
                </a:solidFill>
              </a:rPr>
              <a:t>3.1 e 3.2</a:t>
            </a:r>
            <a:endParaRPr lang="pt-BR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086500" y="601757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18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4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 do Programa de Atenção à Hipertensão Arterial e o Programa de Atenção à Diabetes Mellitus na área de abrangência ESF II São Pedro da UBS Coronel Bicaco, do município Coronel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Bicaco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/RS.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4.1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hipertensos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69 no Mês 1; 169 no Mês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2 e 226 no Mês 3.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4.2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diabéticos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2 e 41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3.</a:t>
            </a:r>
          </a:p>
          <a:p>
            <a:pPr lvl="1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99992" y="613104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128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5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713816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 na área de abrangência da ESF II São Pedro da UBS Coronel Bicaco, do município Coronel Bicaco/Rs.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5.1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 cadastrados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69 no Mês 1; 169 no Mês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2 e 226 no Mês 3.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5.2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 cadastrados na unidade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de saúde.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e 41 no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3.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896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95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0466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Metas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124744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Incrementar as atividades de Promoção e Educação em saúde de hipertensos e diabéticos da área de abrangência da ESF II São Pedro da UBS Coronel Bicaco, do município Coronel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Bicaco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/RS.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6.1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saudável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50%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69 no Mês 1; 169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226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Mês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6.2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alimentação saudável a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2 e 41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78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288" y="876180"/>
            <a:ext cx="8931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Incrementar as atividades de Promoção e Educação em saúde de hipertensos e diabéticos da área de abrangência da ESF II São Pedro da UBS Coronel Bicaco, do município Coronel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Bicaco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/RS.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pt-B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6.3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atividade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física a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hipertensos.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Atingida. Sendo 69 no Mês 1; 169 no Mês 2 e 226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6.4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atividade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física a 50%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diabéticos.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2 e 41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29140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Objetivos 6: Metas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29857" y="59110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16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993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6,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72222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6: Incrementar as atividades de Promoção e Educação em saúde de hipertensos e diabéticos da área de abrangência da ESF II São Pedro da UBS Coronel Bicaco, do município Coronel Bicaco/Rs.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6.5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nossos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pacientes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Atingida. Sendo 69 no Mês 1; 169 no Mês 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226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6.6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de nossos diabéticos.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2 e 41 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39052" y="606452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95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6, Meta 6.5 e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773415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Incrementar as atividades de Promoção e Educação em saúde de hipertensos e diabéticos da área de abrangência da ESF II São Pedro da UBS Coronel Bicaco, do município Coronel Bicaco/Rs.</a:t>
            </a: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6.7 Garantir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orientação sobre higiene bucal a 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de nossos hipertensos.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69 no Mês 1; 169 no Mês 2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no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6.8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dos pacientes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Atingida. Sendo 11 no Mês 1; 35 no Mês 2 e 41 no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lvl="1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3968" y="63813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Planilha final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49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980728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 realizadas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planejadas estabelecidas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projeto em 100% dos hipertensos e diabéticos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cadastramento aumentou para 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da população alvo de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atualizada a realização do exame clínico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100 % deles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na consulta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permitiu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realização e atualização dos exames complementares em dia de ambos os grupos.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arantiu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todos nossos usuários hipertensos e diabéticos tivessem os medicamentos necessários da farmácia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Discussão.</a:t>
            </a:r>
            <a:endParaRPr lang="pt-BR" sz="1800" b="1" dirty="0">
              <a:solidFill>
                <a:srgbClr val="000099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72400" y="692696"/>
            <a:ext cx="69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</a:t>
            </a:r>
            <a:r>
              <a:rPr lang="pt-BR" b="1" dirty="0" smtClean="0">
                <a:solidFill>
                  <a:srgbClr val="000099"/>
                </a:solidFill>
              </a:rPr>
              <a:t>ont</a:t>
            </a:r>
            <a:r>
              <a:rPr lang="pt-BR" b="1" dirty="0">
                <a:solidFill>
                  <a:srgbClr val="000099"/>
                </a:solidFill>
              </a:rPr>
              <a:t>.</a:t>
            </a:r>
            <a:endParaRPr lang="pt-BR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062028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avanço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atenção odontológica de 3,09% antes da intervenção para um 100%.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população alvo faltosa foi atingida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pela busca ativa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a comunidade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lideranças comunitárias.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ficha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conseguiu fazer a estratificação do risco cardiovascular dos usuários hipertensos e diabéticos da nossa área de abrangência.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 realizadas atividades de educação em saúde sobre  higiene bucal, sobre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alimentação saudável,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à importância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prática de atividade física regular, e quanto ao risco do tabagismo no incremento do risco de sofrer complicações cardiovasculares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Discussão. Cont...</a:t>
            </a:r>
            <a:endParaRPr lang="pt-BR" sz="3600" b="1" dirty="0">
              <a:solidFill>
                <a:srgbClr val="000099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56376" y="260648"/>
            <a:ext cx="69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</a:t>
            </a:r>
            <a:r>
              <a:rPr lang="pt-BR" b="1" dirty="0" smtClean="0">
                <a:solidFill>
                  <a:srgbClr val="000099"/>
                </a:solidFill>
              </a:rPr>
              <a:t>ont</a:t>
            </a:r>
            <a:r>
              <a:rPr lang="pt-BR" b="1" dirty="0">
                <a:solidFill>
                  <a:srgbClr val="000099"/>
                </a:solidFill>
              </a:rPr>
              <a:t>.</a:t>
            </a:r>
            <a:endParaRPr lang="pt-BR" dirty="0"/>
          </a:p>
        </p:txBody>
      </p:sp>
      <p:sp>
        <p:nvSpPr>
          <p:cNvPr id="2" name="1 CuadroTexto"/>
          <p:cNvSpPr txBox="1"/>
          <p:nvPr/>
        </p:nvSpPr>
        <p:spPr>
          <a:xfrm>
            <a:off x="107504" y="1052736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permitiu redirecionar o trabalho da equipe e 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enfoque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terapêutico para fazê-lo mais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efetivo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individualizado pela troca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oportuna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medicação aprovada pelos usuários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tinham uma relação custo-benefício desfavoráveis segundo o princípio da carta dos direitos de usuários da saúde.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ativa das comunidade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geração de saúde e como se tem que organizar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poder exercer o seu direito a saúde por meio do engajamento público.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fortaleceu a união com  as lideranças comunitárias que resultou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mecanismo eficiente para atingir os indicadores projetados.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41277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que foram incorporados </a:t>
            </a: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rotina do </a:t>
            </a: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de atividades grupais de educação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para usuários da saúde com HAS e DM.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atividades de capacitação periódicas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profissionais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UBS sobre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Programa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HAS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DM.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relativas ao acolhimento dos pacientes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na UBS.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busca ativa dos usuários da saúde com HAS e DM faltosos à consulta na UBS.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acompanhamento médico e odontológico periódico dos usuários da saúde com HAS e DM.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33265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Viabilidade de incorporar a intervenção na rotina do </a:t>
            </a:r>
            <a:r>
              <a:rPr lang="pt-BR" sz="3200" b="1" dirty="0" smtClean="0">
                <a:solidFill>
                  <a:srgbClr val="000099"/>
                </a:solidFill>
              </a:rPr>
              <a:t>serviço.</a:t>
            </a:r>
            <a:endParaRPr lang="pt-BR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2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96752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Apresentar os resultados da Intervenção sobre as Ações Programáticas HAS e DM para o resto das ESF da UBS.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 para os Gestores de Saúde do município à realização de uma intervenção sobre as ações programáticas de HAS e DM no resto das ESF da UBS.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Usar os conhecimentos e à experiência obtidos na realização da Intervenção realizada para impulsar o trabalho sobre o resto das Ações Programáticas na área de abrangência da minha ESF.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4046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5178" y="1310215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O curso de especialização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Saúde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despertou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mim muitas questões,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tive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uma especialização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distância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uma novidade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mim. Eu nunca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tinha feito nada igual na minha vida. 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ambém foi um desafio que nós acabamos aceitando para ter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participar do PMM.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Na verdade o curso resultou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possibilidade de crescimento pessoal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para mim. Eu acabei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ampliando meus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conhecimentos sobre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sistema de saúde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oferecer serviços de saúde de ótima qualidade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7504" y="18864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 crítica sobre o meu processo pessoal de aprendizagem. </a:t>
            </a:r>
            <a:endParaRPr lang="pt-B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1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33786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Eu apreendi também a desenvolver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trabalho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equipe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oferecer um serviço organizado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planejado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muito importante para conseguir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trabalho.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Fiquei muito satisfeito em fazer uso das ferramentas estabelecidas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SUS para garantir o engajamento público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participação da comunidade na solução das dificuldades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geração de saúde. Eu devo reconhecer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as orientações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recebidas durante todo o curso, tem sido de grande ajuda para 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ganhar conhecimentos e habilidades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desenvolver melhor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minha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prática clínica diária.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 estou muito grato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orientadores que participaram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curso.</a:t>
            </a:r>
            <a:endParaRPr lang="pt-BR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 crítica sobre meu processo pessoal de aprendizagem. </a:t>
            </a:r>
            <a:r>
              <a:rPr lang="pt-B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Cont... </a:t>
            </a:r>
            <a:endParaRPr lang="pt-B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3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5897" y="76470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cs typeface="Arial" panose="020B0604020202020204" pitchFamily="34" charset="0"/>
              </a:rPr>
              <a:t>1.MacMahon </a:t>
            </a:r>
            <a:r>
              <a:rPr lang="en-US" sz="2400" dirty="0">
                <a:cs typeface="Arial" panose="020B0604020202020204" pitchFamily="34" charset="0"/>
              </a:rPr>
              <a:t>S, </a:t>
            </a:r>
            <a:r>
              <a:rPr lang="en-US" sz="2400" dirty="0" err="1">
                <a:cs typeface="Arial" panose="020B0604020202020204" pitchFamily="34" charset="0"/>
              </a:rPr>
              <a:t>Peto</a:t>
            </a:r>
            <a:r>
              <a:rPr lang="en-US" sz="2400" dirty="0">
                <a:cs typeface="Arial" panose="020B0604020202020204" pitchFamily="34" charset="0"/>
              </a:rPr>
              <a:t> R, Cutler J, Collins R, </a:t>
            </a:r>
            <a:r>
              <a:rPr lang="en-US" sz="2400" dirty="0" err="1">
                <a:cs typeface="Arial" panose="020B0604020202020204" pitchFamily="34" charset="0"/>
              </a:rPr>
              <a:t>Sorlie</a:t>
            </a:r>
            <a:r>
              <a:rPr lang="en-US" sz="2400" dirty="0">
                <a:cs typeface="Arial" panose="020B0604020202020204" pitchFamily="34" charset="0"/>
              </a:rPr>
              <a:t> P, </a:t>
            </a:r>
            <a:r>
              <a:rPr lang="en-US" sz="2400" dirty="0" err="1">
                <a:cs typeface="Arial" panose="020B0604020202020204" pitchFamily="34" charset="0"/>
              </a:rPr>
              <a:t>Neaton</a:t>
            </a:r>
            <a:r>
              <a:rPr lang="en-US" sz="2400" dirty="0">
                <a:cs typeface="Arial" panose="020B0604020202020204" pitchFamily="34" charset="0"/>
              </a:rPr>
              <a:t> J, et al. Blood pressure, stroke, and coronary heart disease. Part 1, Prolonged differences in blood pressure: prospective observational studies corrected for the regression dilution bias. Lancet. 1990;335(8692):765-74. 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 </a:t>
            </a:r>
            <a:endParaRPr lang="pt-BR" sz="2400" dirty="0"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cs typeface="Arial" panose="020B0604020202020204" pitchFamily="34" charset="0"/>
              </a:rPr>
              <a:t>2.Law </a:t>
            </a:r>
            <a:r>
              <a:rPr lang="en-US" sz="2400" dirty="0">
                <a:cs typeface="Arial" panose="020B0604020202020204" pitchFamily="34" charset="0"/>
              </a:rPr>
              <a:t>MR, Wald NJ, Morris JK, Jordan </a:t>
            </a:r>
            <a:r>
              <a:rPr lang="en-US" sz="2400" dirty="0" err="1">
                <a:cs typeface="Arial" panose="020B0604020202020204" pitchFamily="34" charset="0"/>
              </a:rPr>
              <a:t>RE.Value</a:t>
            </a:r>
            <a:r>
              <a:rPr lang="en-US" sz="2400" dirty="0">
                <a:cs typeface="Arial" panose="020B0604020202020204" pitchFamily="34" charset="0"/>
              </a:rPr>
              <a:t> of low dose combination treatment with blood pressure lowering drugs: analysis of 354 </a:t>
            </a:r>
            <a:r>
              <a:rPr lang="en-US" sz="2400" dirty="0" err="1">
                <a:cs typeface="Arial" panose="020B0604020202020204" pitchFamily="34" charset="0"/>
              </a:rPr>
              <a:t>randomised</a:t>
            </a:r>
            <a:r>
              <a:rPr lang="en-US" sz="2400" dirty="0">
                <a:cs typeface="Arial" panose="020B0604020202020204" pitchFamily="34" charset="0"/>
              </a:rPr>
              <a:t> trials. BMJ.2003;326(7404):1427. 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 </a:t>
            </a:r>
            <a:endParaRPr lang="pt-BR" sz="2400" dirty="0"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cs typeface="Arial" panose="020B0604020202020204" pitchFamily="34" charset="0"/>
              </a:rPr>
              <a:t>3.Willett </a:t>
            </a:r>
            <a:r>
              <a:rPr lang="en-US" sz="2400" dirty="0">
                <a:cs typeface="Arial" panose="020B0604020202020204" pitchFamily="34" charset="0"/>
              </a:rPr>
              <a:t>WC, Dietz WH, </a:t>
            </a:r>
            <a:r>
              <a:rPr lang="en-US" sz="2400" dirty="0" err="1">
                <a:cs typeface="Arial" panose="020B0604020202020204" pitchFamily="34" charset="0"/>
              </a:rPr>
              <a:t>Colditz</a:t>
            </a:r>
            <a:r>
              <a:rPr lang="en-US" sz="2400" dirty="0">
                <a:cs typeface="Arial" panose="020B0604020202020204" pitchFamily="34" charset="0"/>
              </a:rPr>
              <a:t> GA. Guidelines for healthy weight. N </a:t>
            </a:r>
            <a:r>
              <a:rPr lang="en-US" sz="2400" dirty="0" err="1">
                <a:cs typeface="Arial" panose="020B0604020202020204" pitchFamily="34" charset="0"/>
              </a:rPr>
              <a:t>Engl</a:t>
            </a:r>
            <a:r>
              <a:rPr lang="en-US" sz="2400" dirty="0">
                <a:cs typeface="Arial" panose="020B0604020202020204" pitchFamily="34" charset="0"/>
              </a:rPr>
              <a:t> J Med. 1999;341(6):427-34. 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en-US" sz="2400" dirty="0"/>
              <a:t> </a:t>
            </a:r>
            <a:endParaRPr lang="pt-B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BR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701407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cs typeface="Arial" panose="020B0604020202020204" pitchFamily="34" charset="0"/>
              </a:rPr>
              <a:t>4. Barceló </a:t>
            </a:r>
            <a:r>
              <a:rPr lang="en-US" sz="2400" dirty="0">
                <a:cs typeface="Arial" panose="020B0604020202020204" pitchFamily="34" charset="0"/>
              </a:rPr>
              <a:t>A, </a:t>
            </a:r>
            <a:r>
              <a:rPr lang="en-US" sz="2400" dirty="0" err="1">
                <a:cs typeface="Arial" panose="020B0604020202020204" pitchFamily="34" charset="0"/>
              </a:rPr>
              <a:t>Aedo</a:t>
            </a:r>
            <a:r>
              <a:rPr lang="en-US" sz="2400" dirty="0">
                <a:cs typeface="Arial" panose="020B0604020202020204" pitchFamily="34" charset="0"/>
              </a:rPr>
              <a:t> C, </a:t>
            </a:r>
            <a:r>
              <a:rPr lang="en-US" sz="2400" dirty="0" err="1">
                <a:cs typeface="Arial" panose="020B0604020202020204" pitchFamily="34" charset="0"/>
              </a:rPr>
              <a:t>Rajpathak</a:t>
            </a:r>
            <a:r>
              <a:rPr lang="en-US" sz="2400" dirty="0">
                <a:cs typeface="Arial" panose="020B0604020202020204" pitchFamily="34" charset="0"/>
              </a:rPr>
              <a:t> S, Robles S. The cost of diabetes in Latin America and the </a:t>
            </a:r>
            <a:r>
              <a:rPr lang="en-US" sz="2400" dirty="0" err="1">
                <a:cs typeface="Arial" panose="020B0604020202020204" pitchFamily="34" charset="0"/>
              </a:rPr>
              <a:t>Caribean</a:t>
            </a:r>
            <a:r>
              <a:rPr lang="en-US" sz="2400" dirty="0">
                <a:cs typeface="Arial" panose="020B0604020202020204" pitchFamily="34" charset="0"/>
              </a:rPr>
              <a:t>. Bull World Health Organ. 2003; 81(1):19-27. 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pt-BR" sz="2400" dirty="0">
                <a:cs typeface="Arial" panose="020B0604020202020204" pitchFamily="34" charset="0"/>
              </a:rPr>
              <a:t> </a:t>
            </a:r>
          </a:p>
          <a:p>
            <a:pPr lvl="0"/>
            <a:r>
              <a:rPr lang="pt-BR" sz="2400" dirty="0" smtClean="0">
                <a:cs typeface="Arial" panose="020B0604020202020204" pitchFamily="34" charset="0"/>
              </a:rPr>
              <a:t>5. BRASIL</a:t>
            </a:r>
            <a:r>
              <a:rPr lang="pt-BR" sz="2400" dirty="0">
                <a:cs typeface="Arial" panose="020B0604020202020204" pitchFamily="34" charset="0"/>
              </a:rPr>
              <a:t>. Ministério da Saúde. Secretaria de Atenção à Saúde. Departamento de Atenção Básica. Brasília, 2013. Caderno de Atenção Básica, n. 36- Estratégias Para o cuidado da Pessoa com Doença Crónica, Diabetes Mellitus. Disponível em:. </a:t>
            </a:r>
            <a:r>
              <a:rPr lang="pt-BR" sz="2400" u="sng" dirty="0">
                <a:cs typeface="Arial" panose="020B0604020202020204" pitchFamily="34" charset="0"/>
                <a:hlinkClick r:id="rId2"/>
              </a:rPr>
              <a:t>http://bvsms.saude.gov.br/bvs/publicacoes/estrategias_cuidado_pessoa_diabetes_mellitus_cab36.pdf</a:t>
            </a:r>
            <a:r>
              <a:rPr lang="pt-BR" sz="2400" dirty="0">
                <a:cs typeface="Arial" panose="020B0604020202020204" pitchFamily="34" charset="0"/>
              </a:rPr>
              <a:t> Acesso em: 28 dec. 2014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lvl="0"/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	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6. BRASIL</a:t>
            </a:r>
            <a:r>
              <a:rPr lang="pt-BR" sz="2400" dirty="0">
                <a:cs typeface="Arial" panose="020B0604020202020204" pitchFamily="34" charset="0"/>
              </a:rPr>
              <a:t>. Ministério da Saúde. Secretaria de Atenção à Saúde. Departamento de Atenção Básica. Caderno de Atenção Básica, n. 14 - Prevenção Clinica de Doença Cardiovascular, Cerebrovascular e Renal Crónica Brasília, 2006. Disponível em:. </a:t>
            </a:r>
            <a:r>
              <a:rPr lang="pt-BR" sz="2400" u="sng" dirty="0">
                <a:cs typeface="Arial" panose="020B0604020202020204" pitchFamily="34" charset="0"/>
                <a:hlinkClick r:id="rId3"/>
              </a:rPr>
              <a:t>http://bvsms.saude.gov.br/bvs/publicacoes/abcad14.pdf</a:t>
            </a:r>
            <a:r>
              <a:rPr lang="pt-BR" sz="2400" dirty="0">
                <a:cs typeface="Arial" panose="020B0604020202020204" pitchFamily="34" charset="0"/>
              </a:rPr>
              <a:t> Acesso em: 28 dec. 2014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Bibliográficas. </a:t>
            </a:r>
            <a:r>
              <a:rPr lang="pt-B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Cont...</a:t>
            </a:r>
            <a:endParaRPr lang="pt-BR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9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936736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/>
              <a:t>7. BRASIL</a:t>
            </a:r>
            <a:r>
              <a:rPr lang="pt-BR" sz="2400" dirty="0"/>
              <a:t>. Ministério da Saúde, Organização Pan-americana da Saúde. Série C. Projetos, Programas e Relatórios. Avaliação do Plano de Reorganização da Atenção a Hipertensão Arterial e ao Diabetes Mellitus no Brasil. Brasília 2004.</a:t>
            </a:r>
          </a:p>
          <a:p>
            <a:r>
              <a:rPr lang="pt-BR" sz="2400" dirty="0"/>
              <a:t> </a:t>
            </a:r>
          </a:p>
          <a:p>
            <a:pPr lvl="0"/>
            <a:r>
              <a:rPr lang="pt-BR" sz="2400" dirty="0" smtClean="0"/>
              <a:t>8. BRASIL</a:t>
            </a:r>
            <a:r>
              <a:rPr lang="pt-BR" sz="2400" dirty="0"/>
              <a:t>. Ministério da Saúde. Secretaria de Atenção à Saúde. Departamento de Atenção Básica. Cadernos de Atenção Básica - n.º 16 Diabetes Mellitus. Brasília 2006.</a:t>
            </a:r>
          </a:p>
          <a:p>
            <a:r>
              <a:rPr lang="pt-BR" sz="2400" dirty="0"/>
              <a:t> </a:t>
            </a:r>
          </a:p>
          <a:p>
            <a:pPr lvl="0"/>
            <a:r>
              <a:rPr lang="pt-BR" sz="2400" dirty="0" smtClean="0"/>
              <a:t>9. BRASIL</a:t>
            </a:r>
            <a:r>
              <a:rPr lang="pt-BR" sz="2400" dirty="0"/>
              <a:t>. Ministério da saúde. Plano de reorganização da atenção à hipertensão arterial e diabetes mellitus. Manual de hipertensão arterial e diabetes mellitus. Brasília: Ministério da saúde, 2001.</a:t>
            </a:r>
          </a:p>
          <a:p>
            <a:r>
              <a:rPr lang="pt-BR" sz="2400" dirty="0"/>
              <a:t> </a:t>
            </a:r>
          </a:p>
          <a:p>
            <a:pPr lvl="0"/>
            <a:r>
              <a:rPr lang="en-US" sz="2400" dirty="0" smtClean="0"/>
              <a:t>10. SCHMIDT</a:t>
            </a:r>
            <a:r>
              <a:rPr lang="en-US" sz="2400" dirty="0"/>
              <a:t>; DUNCAN; STEVENS et al., 2009; SCHMIDT et al., 2011; ROSA, 2008</a:t>
            </a:r>
            <a:r>
              <a:rPr lang="en-US" sz="2400" dirty="0" smtClean="0"/>
              <a:t>).</a:t>
            </a:r>
            <a:endParaRPr lang="pt-B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r>
              <a:rPr lang="pt-BR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Bibliográficas. </a:t>
            </a:r>
            <a:r>
              <a:rPr lang="pt-B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Cont... </a:t>
            </a:r>
            <a:endParaRPr lang="pt-BR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4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8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Caracterização do município.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1247" y="6639163"/>
            <a:ext cx="17732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2802" y="764701"/>
            <a:ext cx="4201827" cy="196977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Limita- se com os seguintes municípios: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Norte: Município Braga.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Sul: Município Santo Augusto.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Este: Município Redentora.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Oeste: Município Campo Novo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2" y="2180473"/>
            <a:ext cx="4731246" cy="39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00433" y="2180473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município de Coronel Bicaco localiza-se ao noroeste do estado do Rio Grande do Sul, integrando a região celeiro do </a:t>
            </a:r>
            <a:r>
              <a:rPr lang="pt-BR" dirty="0" smtClean="0"/>
              <a:t>estado, é </a:t>
            </a:r>
            <a:r>
              <a:rPr lang="pt-BR" dirty="0"/>
              <a:t>uma cidade pequena </a:t>
            </a:r>
            <a:r>
              <a:rPr lang="pt-BR" dirty="0" smtClean="0"/>
              <a:t>que fica </a:t>
            </a:r>
            <a:r>
              <a:rPr lang="pt-BR" dirty="0"/>
              <a:t>429 km </a:t>
            </a:r>
            <a:r>
              <a:rPr lang="pt-BR" dirty="0" smtClean="0"/>
              <a:t>de Porto </a:t>
            </a:r>
            <a:r>
              <a:rPr lang="pt-BR" dirty="0"/>
              <a:t>Alegre </a:t>
            </a:r>
            <a:r>
              <a:rPr lang="pt-BR" dirty="0" smtClean="0"/>
              <a:t>capital do estado.</a:t>
            </a:r>
          </a:p>
          <a:p>
            <a:r>
              <a:rPr lang="pt-BR" dirty="0"/>
              <a:t>A base da </a:t>
            </a:r>
            <a:r>
              <a:rPr lang="pt-BR" dirty="0">
                <a:hlinkClick r:id="rId3" tooltip="Economia"/>
              </a:rPr>
              <a:t>economia</a:t>
            </a:r>
            <a:r>
              <a:rPr lang="pt-BR" dirty="0"/>
              <a:t> do município é a </a:t>
            </a:r>
            <a:r>
              <a:rPr lang="pt-BR" dirty="0">
                <a:hlinkClick r:id="rId4" tooltip="Agricultura"/>
              </a:rPr>
              <a:t>agricultura</a:t>
            </a:r>
            <a:r>
              <a:rPr lang="pt-BR" dirty="0"/>
              <a:t> e a </a:t>
            </a:r>
            <a:r>
              <a:rPr lang="pt-BR" dirty="0" smtClean="0">
                <a:hlinkClick r:id="rId5" tooltip="Pecuária"/>
              </a:rPr>
              <a:t>pecuária</a:t>
            </a:r>
            <a:r>
              <a:rPr lang="pt-BR" dirty="0" smtClean="0"/>
              <a:t>. É conhecido como a capital da</a:t>
            </a:r>
            <a:r>
              <a:rPr lang="pt-BR" dirty="0"/>
              <a:t> </a:t>
            </a:r>
            <a:r>
              <a:rPr lang="pt-BR" dirty="0">
                <a:hlinkClick r:id="rId6" tooltip="Erva-mate"/>
              </a:rPr>
              <a:t>erva-mate</a:t>
            </a:r>
            <a:r>
              <a:rPr lang="pt-BR" dirty="0"/>
              <a:t>. O comércio está em desenvolvimento lento, mas com perspectivas de avanço, e ainda possui uma dependência secundária dos municípios vizinhos de Santo Augusto, Três Passos, Ijuí e Palmeira das Missões </a:t>
            </a:r>
            <a:r>
              <a:rPr lang="pt-BR" dirty="0" smtClean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60032" y="803223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7" tooltip="Braga (Rio Grande do Sul)"/>
              </a:rPr>
              <a:t>Municípios </a:t>
            </a:r>
            <a:r>
              <a:rPr lang="pt-BR" dirty="0" smtClean="0">
                <a:hlinkClick r:id="rId7" tooltip="Braga (Rio Grande do Sul)"/>
              </a:rPr>
              <a:t>limítrofes: Braga</a:t>
            </a:r>
            <a:r>
              <a:rPr lang="pt-BR" dirty="0"/>
              <a:t>, </a:t>
            </a:r>
            <a:r>
              <a:rPr lang="pt-BR" dirty="0">
                <a:hlinkClick r:id="rId8" tooltip="Redentora"/>
              </a:rPr>
              <a:t>Redentora</a:t>
            </a:r>
            <a:r>
              <a:rPr lang="pt-BR" dirty="0"/>
              <a:t>, </a:t>
            </a:r>
            <a:r>
              <a:rPr lang="pt-BR" dirty="0">
                <a:hlinkClick r:id="rId9" tooltip="Dois Irmãos das Missões"/>
              </a:rPr>
              <a:t>Dois Irmãos das Missões</a:t>
            </a:r>
            <a:r>
              <a:rPr lang="pt-BR" dirty="0"/>
              <a:t>, </a:t>
            </a:r>
            <a:r>
              <a:rPr lang="pt-BR" u="sng" dirty="0">
                <a:hlinkClick r:id="rId10" tooltip="Palmeira das Missões"/>
              </a:rPr>
              <a:t>Palmeira das Missões</a:t>
            </a:r>
            <a:r>
              <a:rPr lang="pt-BR" dirty="0"/>
              <a:t>, </a:t>
            </a:r>
            <a:r>
              <a:rPr lang="pt-BR" dirty="0">
                <a:hlinkClick r:id="rId11" tooltip="Santo Augusto"/>
              </a:rPr>
              <a:t>Santo Augusto</a:t>
            </a:r>
            <a:r>
              <a:rPr lang="pt-BR" dirty="0"/>
              <a:t> e </a:t>
            </a:r>
            <a:r>
              <a:rPr lang="pt-BR" dirty="0">
                <a:hlinkClick r:id="rId12" tooltip="Campo Novo"/>
              </a:rPr>
              <a:t>Campo Novo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165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99"/>
                </a:solidFill>
              </a:rPr>
              <a:t>Agradecimentos</a:t>
            </a:r>
            <a:endParaRPr lang="pt-BR" sz="3200" b="1" dirty="0">
              <a:solidFill>
                <a:srgbClr val="0000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68760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Programa Mais Médico pela oportunidade de oferecer ajuda à população brasileira quanto à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todos aqueles envolvidos neste esforço para oferecer mais saúde para o povo brasileiro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Universidade Federal de Pelotas por oferecer o curso da Especialização em Saúde da Família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minhas orientadoras por terem-me guiado com muita paciência.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minha equipe de trabalho pelo apoio oferecido.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/>
              <a:t>Turma </a:t>
            </a:r>
            <a:r>
              <a:rPr lang="pt-BR" sz="2800" b="1" dirty="0"/>
              <a:t>9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0072" y="891275"/>
            <a:ext cx="3475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B0080"/>
                </a:solidFill>
                <a:latin typeface="Calibri" panose="020F0502020204030204" pitchFamily="34" charset="0"/>
                <a:hlinkClick r:id="rId3" tooltip="Clima do Brasil"/>
              </a:rPr>
              <a:t>Clima</a:t>
            </a:r>
            <a:r>
              <a:rPr lang="pt-BR" sz="2400" dirty="0" smtClean="0">
                <a:solidFill>
                  <a:srgbClr val="0B0080"/>
                </a:solidFill>
                <a:latin typeface="Calibri" panose="020F0502020204030204" pitchFamily="34" charset="0"/>
              </a:rPr>
              <a:t>: </a:t>
            </a:r>
            <a:r>
              <a:rPr lang="pt-BR" sz="2400" u="sng" dirty="0" smtClean="0">
                <a:solidFill>
                  <a:srgbClr val="0B0080"/>
                </a:solidFill>
                <a:latin typeface="Calibri" panose="020F0502020204030204" pitchFamily="34" charset="0"/>
                <a:hlinkClick r:id="rId4" tooltip="Subtropical úmido"/>
              </a:rPr>
              <a:t>subtropical úmido</a:t>
            </a:r>
            <a:r>
              <a:rPr lang="pt-BR" sz="2400" u="sng" dirty="0" smtClean="0">
                <a:solidFill>
                  <a:srgbClr val="0B008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pt-BR" sz="2400" u="sng" dirty="0" smtClean="0">
                <a:solidFill>
                  <a:srgbClr val="0B0080"/>
                </a:solidFill>
                <a:latin typeface="Calibri" panose="020F0502020204030204" pitchFamily="34" charset="0"/>
                <a:cs typeface="Arial" pitchFamily="34" charset="0"/>
              </a:rPr>
              <a:t>Gentilício: Bicaquense.</a:t>
            </a:r>
            <a:endParaRPr lang="pt-BR" sz="2400" dirty="0">
              <a:latin typeface="Calibri" panose="020F0502020204030204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2354" y="211867"/>
            <a:ext cx="857012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Coronel Bicaco.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8872" algn="just">
              <a:buClr>
                <a:srgbClr val="000099"/>
              </a:buClr>
            </a:pP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304331" y="126876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226977" y="706609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31476"/>
              </p:ext>
            </p:extLst>
          </p:nvPr>
        </p:nvGraphicFramePr>
        <p:xfrm>
          <a:off x="971600" y="854420"/>
          <a:ext cx="4176464" cy="1188720"/>
        </p:xfrm>
        <a:graphic>
          <a:graphicData uri="http://schemas.openxmlformats.org/drawingml/2006/table">
            <a:tbl>
              <a:tblPr/>
              <a:tblGrid>
                <a:gridCol w="1436950"/>
                <a:gridCol w="2739514"/>
              </a:tblGrid>
              <a:tr h="149736">
                <a:tc>
                  <a:txBody>
                    <a:bodyPr/>
                    <a:lstStyle/>
                    <a:p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hlinkClick r:id="rId5" tooltip="Território"/>
                        </a:rPr>
                        <a:t>Área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492,124 km</a:t>
                      </a:r>
                      <a:r>
                        <a:rPr lang="pt-BR" sz="20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hlinkClick r:id="rId6" tooltip="População"/>
                        </a:rPr>
                        <a:t>População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7.827 </a:t>
                      </a:r>
                      <a:r>
                        <a:rPr lang="pt-BR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</a:t>
                      </a:r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IBGE</a:t>
                      </a:r>
                      <a:r>
                        <a:rPr lang="pt-BR" sz="2000" i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sz="2000" i="1" u="none" strike="noStrike" dirty="0" smtClean="0">
                          <a:solidFill>
                            <a:schemeClr val="tx1"/>
                          </a:solidFill>
                          <a:effectLst/>
                          <a:hlinkClick r:id="rId7" tooltip="2015"/>
                        </a:rPr>
                        <a:t>2015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hlinkClick r:id="rId8" tooltip="Densidade populacional"/>
                        </a:rPr>
                        <a:t>Densidade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15,74</a:t>
                      </a:r>
                      <a:r>
                        <a:rPr lang="pt-BR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</a:t>
                      </a:r>
                      <a:r>
                        <a:rPr lang="pt-BR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t-BR" sz="20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22354" y="2091604"/>
            <a:ext cx="85881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erva-mate (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paraguaruensis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é a arvore símbolo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cultura gaúcha é muito apreciada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o CTG Tropeiros de Campo Santo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Esporte.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Possui um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9" tooltip="Clube de futebol"/>
              </a:rPr>
              <a:t>clube de futebol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denominado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10" tooltip="Esporte Clube Ouro Verde (página não existe)"/>
              </a:rPr>
              <a:t>Esporte Clube Ouro Verde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foi campeão estadual amador de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11" tooltip="Futebol de campo"/>
              </a:rPr>
              <a:t>futebol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hlinkClick r:id="rId11" tooltip="Futebol de campo"/>
              </a:rPr>
              <a:t>campo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Rio Grande do Sul e campeão do Campeonato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Futebol-Região Celeiro/RS.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735087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Sistema de Saúde:</a:t>
            </a:r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615574" y="806071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36512" y="21186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Coronel Bicaco.</a:t>
            </a:r>
            <a:endParaRPr lang="pt-BR" sz="2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196752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Está baseado principalmente na Atenção Primaria de Saúde estabelecida pelo SUS.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Uma UBS não Clássica.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Uma farmácia popular.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Três laboratórios clínicos.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hospital.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prestados serviços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especialidades pactuados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atenção Primaria está estruturada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ESF que atendem comunidades definidas geograficamente.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coordenar o andamento do Sistema de Saúde, o município tem um Secretário que atende à Saúde com faculdades gerenciais.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33265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2276872"/>
            <a:ext cx="8402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Equipe: 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médico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cinco 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ACS,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 enfermeiro, 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uma técnica de enfermagem,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uma 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odontóloga e uma auxiliar de 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odontologia</a:t>
            </a:r>
            <a:r>
              <a:rPr lang="pt-B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Seta entalhada para a direita 5"/>
          <p:cNvSpPr/>
          <p:nvPr/>
        </p:nvSpPr>
        <p:spPr>
          <a:xfrm>
            <a:off x="35496" y="1366679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ntalhada para a direita 6"/>
          <p:cNvSpPr/>
          <p:nvPr/>
        </p:nvSpPr>
        <p:spPr>
          <a:xfrm>
            <a:off x="35496" y="234888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ntalhada para a direita 7"/>
          <p:cNvSpPr/>
          <p:nvPr/>
        </p:nvSpPr>
        <p:spPr>
          <a:xfrm>
            <a:off x="-5297" y="436510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11560" y="1157843"/>
            <a:ext cx="8258616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USB Coronel Bicaco/ESF II São Pedro.</a:t>
            </a: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1662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habitantes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Famílias cadastradas: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332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8389" y="4254187"/>
            <a:ext cx="817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Suporte do NASF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Nutricionista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Assistente Social.</a:t>
            </a:r>
          </a:p>
        </p:txBody>
      </p:sp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77155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Atenção à Saúde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Vacinas; </a:t>
            </a: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Puericulturas;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Atendimentos aos idosos;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mama.</a:t>
            </a:r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4797152"/>
            <a:ext cx="3939003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de Doenças;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Protocolos Clínicos do Ministério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4797152"/>
            <a:ext cx="40894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Atenção integral à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ind. e coletivas;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social;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</p:txBody>
      </p:sp>
    </p:spTree>
    <p:extLst>
      <p:ext uri="{BB962C8B-B14F-4D97-AF65-F5344CB8AC3E}">
        <p14:creationId xmlns:p14="http://schemas.microsoft.com/office/powerpoint/2010/main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064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UBS.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7780" y="701407"/>
            <a:ext cx="844670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  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área física da UBS é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 não clássica.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Três Consultórios médicos.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 de  triagem.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 de enfermagem.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consultório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Odontologia.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 de esterilização.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Cozinha.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fazer Preventivos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Câncer de colo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útero.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Vigilância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zoonoses.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 Farmácia interna.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área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683568" y="798253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3488</Words>
  <Application>Microsoft Office PowerPoint</Application>
  <PresentationFormat>Apresentação na tela (4:3)</PresentationFormat>
  <Paragraphs>389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Metodologia</vt:lpstr>
      <vt:lpstr>Apresentação do PowerPoint</vt:lpstr>
      <vt:lpstr>Objetivos Específicos, Metas e Resultados.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Discussão.</vt:lpstr>
      <vt:lpstr>Discussão. Cont...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Vera</cp:lastModifiedBy>
  <cp:revision>395</cp:revision>
  <dcterms:modified xsi:type="dcterms:W3CDTF">2016-03-26T14:47:58Z</dcterms:modified>
</cp:coreProperties>
</file>